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s/comment1.xml" ContentType="application/vnd.openxmlformats-officedocument.presentationml.comment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s/comment2.xml" ContentType="application/vnd.openxmlformats-officedocument.presentationml.comments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  <Override PartName="/ppt/media/media2.mov" ContentType="video/unknown"/>
  <Override PartName="/ppt/media/media3.mov" ContentType="video/unknown"/>
  <Override PartName="/ppt/media/media4.mov" ContentType="video/unknown"/>
  <Override PartName="/ppt/media/media5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2"/>
    <p:sldId id="279" r:id="rId33"/>
    <p:sldId id="280" r:id="rId34"/>
    <p:sldId id="281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Strøm Slyngstad" initials="AS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comments" Target="comments/comment1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comments" Target="comments/comment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31T18:36:15.630" idx="1">
    <p:pos x="2216" y="1472"/>
    <p:text>Flutter is a dangerous phenomenon encountered in flexible
structures subjected to aerodynamic forces. </p:text>
    <p:extLst>
      <p:ext uri="{C676402C-5697-4E1C-873F-D02D1690AC5C}">
        <p15:threadingInfo xmlns:p15="http://schemas.microsoft.com/office/powerpoint/2012/main" timeZoneBias="-120"/>
      </p:ext>
    </p:extLst>
  </p:cm>
  <p:cm authorId="0" dt="2017-08-31T18:37:40.675" idx="2">
    <p:pos x="144" y="4736"/>
    <p:text>Subsea jumpers are steel pipe sections that connect hardware components on the seafloor</p:text>
    <p:extLst>
      <p:ext uri="{C676402C-5697-4E1C-873F-D02D1690AC5C}">
        <p15:threadingInfo xmlns:p15="http://schemas.microsoft.com/office/powerpoint/2012/main" timeZoneBias="-120"/>
      </p:ext>
    </p:extLst>
  </p:cm>
  <p:cm authorId="0" dt="2017-08-31T18:36:28.148" idx="3">
    <p:pos x="2176" y="4744"/>
    <p:text>Flutter is a dangerous phenomenon encountered in flexible structures subjected to aerodynamic forces.  These fluctuating forces may cause severe piping vibrations and weld fatigue damage.
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8-30T23:43:26.214" idx="4">
    <p:pos x="5896" y="2235"/>
    <p:text>Applied for all mesh lifting operators
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tel og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teks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Titteltekst</a:t>
            </a:r>
          </a:p>
        </p:txBody>
      </p:sp>
      <p:sp>
        <p:nvSpPr>
          <p:cNvPr id="12" name="Brødtekst nivå én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13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 Johnny Appleseed</a:t>
            </a:r>
          </a:p>
        </p:txBody>
      </p:sp>
      <p:sp>
        <p:nvSpPr>
          <p:cNvPr id="94" name="«Skriv et sitat her.»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«Skriv et sitat her.»</a:t>
            </a:r>
          </a:p>
        </p:txBody>
      </p:sp>
      <p:sp>
        <p:nvSpPr>
          <p:cNvPr id="95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e – horisont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telteks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Titteltekst</a:t>
            </a:r>
          </a:p>
        </p:txBody>
      </p:sp>
      <p:sp>
        <p:nvSpPr>
          <p:cNvPr id="22" name="Brødtekst nivå én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23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tel – sentr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telteks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Titteltekst</a:t>
            </a:r>
          </a:p>
        </p:txBody>
      </p:sp>
      <p:sp>
        <p:nvSpPr>
          <p:cNvPr id="3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e – vertik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telteks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Titteltekst</a:t>
            </a:r>
          </a:p>
        </p:txBody>
      </p:sp>
      <p:sp>
        <p:nvSpPr>
          <p:cNvPr id="40" name="Brødtekst nivå én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1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tel –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Titteltekst</a:t>
            </a:r>
          </a:p>
        </p:txBody>
      </p:sp>
      <p:sp>
        <p:nvSpPr>
          <p:cNvPr id="49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tel og 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Titteltekst</a:t>
            </a:r>
          </a:p>
        </p:txBody>
      </p:sp>
      <p:sp>
        <p:nvSpPr>
          <p:cNvPr id="57" name="Brødtekst nivå é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58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tel, punktteg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teltek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Titteltekst</a:t>
            </a:r>
          </a:p>
        </p:txBody>
      </p:sp>
      <p:sp>
        <p:nvSpPr>
          <p:cNvPr id="67" name="Brødtekst nivå én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68" name="Lysbildenummer"/>
          <p:cNvSpPr txBox="1"/>
          <p:nvPr>
            <p:ph type="sldNum" sz="quarter" idx="2"/>
          </p:nvPr>
        </p:nvSpPr>
        <p:spPr>
          <a:xfrm>
            <a:off x="6385373" y="9296400"/>
            <a:ext cx="22728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te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rødtekst nivå én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76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lde – 3 per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Lysbilde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teks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Titteltekst</a:t>
            </a:r>
          </a:p>
        </p:txBody>
      </p:sp>
      <p:sp>
        <p:nvSpPr>
          <p:cNvPr id="3" name="Brødtekst nivå én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Brødtekst nivå én</a:t>
            </a:r>
          </a:p>
          <a:p>
            <a:pPr lvl="1"/>
            <a:r>
              <a:t>Brødtekst nivå to</a:t>
            </a:r>
          </a:p>
          <a:p>
            <a:pPr lvl="2"/>
            <a:r>
              <a:t>Brødtekst nivå tre</a:t>
            </a:r>
          </a:p>
          <a:p>
            <a:pPr lvl="3"/>
            <a:r>
              <a:t>Brødtekst nivå fire</a:t>
            </a:r>
          </a:p>
          <a:p>
            <a:pPr lvl="4"/>
            <a:r>
              <a:t>Brødtekst nivå fem</a:t>
            </a:r>
          </a:p>
        </p:txBody>
      </p:sp>
      <p:sp>
        <p:nvSpPr>
          <p:cNvPr id="4" name="Lysbildenumm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8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video" Target="../media/media1.mov"/><Relationship Id="rId6" Type="http://schemas.microsoft.com/office/2007/relationships/media" Target="../media/media1.mov"/><Relationship Id="rId7" Type="http://schemas.openxmlformats.org/officeDocument/2006/relationships/image" Target="../media/image2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video" Target="../media/media2.mov"/><Relationship Id="rId6" Type="http://schemas.microsoft.com/office/2007/relationships/media" Target="../media/media2.mov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3.mov"/><Relationship Id="rId3" Type="http://schemas.microsoft.com/office/2007/relationships/media" Target="../media/media3.mov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video" Target="../media/media4.mov"/><Relationship Id="rId4" Type="http://schemas.microsoft.com/office/2007/relationships/media" Target="../media/media4.mov"/><Relationship Id="rId5" Type="http://schemas.openxmlformats.org/officeDocument/2006/relationships/image" Target="../media/image43.png"/><Relationship Id="rId6" Type="http://schemas.openxmlformats.org/officeDocument/2006/relationships/video" Target="../media/media5.mov"/><Relationship Id="rId7" Type="http://schemas.microsoft.com/office/2007/relationships/media" Target="../media/media5.mov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omments" Target="../comments/comment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omments" Target="../comments/comment1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erification and Validation of a…"/>
          <p:cNvSpPr txBox="1"/>
          <p:nvPr>
            <p:ph type="ctrTitle"/>
          </p:nvPr>
        </p:nvSpPr>
        <p:spPr>
          <a:xfrm>
            <a:off x="1589707" y="2273300"/>
            <a:ext cx="10902753" cy="2271118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ts val="4600"/>
              </a:lnSpc>
              <a:spcBef>
                <a:spcPts val="500"/>
              </a:spcBef>
              <a:defRPr b="1" i="1" sz="2000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Verification and Validation of a</a:t>
            </a:r>
            <a:endParaRPr b="0" i="0"/>
          </a:p>
          <a:p>
            <a:pPr defTabSz="457200">
              <a:lnSpc>
                <a:spcPts val="4600"/>
              </a:lnSpc>
              <a:defRPr b="1" i="1" sz="2000">
                <a:solidFill>
                  <a:srgbClr val="444444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Monolithic Fluid-Structure Interaction Solver in FEniCS </a:t>
            </a:r>
            <a:endParaRPr b="0" i="0"/>
          </a:p>
        </p:txBody>
      </p:sp>
      <p:sp>
        <p:nvSpPr>
          <p:cNvPr id="120" name="Brødtekst"/>
          <p:cNvSpPr txBox="1"/>
          <p:nvPr>
            <p:ph type="subTitle" sz="quarter" idx="1"/>
          </p:nvPr>
        </p:nvSpPr>
        <p:spPr>
          <a:xfrm>
            <a:off x="2298700" y="50355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esh lifting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Mesh lifting operators </a:t>
            </a:r>
          </a:p>
          <a:p>
            <a:pPr>
              <a:defRPr sz="6400"/>
            </a:pPr>
            <a:r>
              <a:t> </a:t>
            </a:r>
          </a:p>
        </p:txBody>
      </p:sp>
      <p:sp>
        <p:nvSpPr>
          <p:cNvPr id="178" name="Biharmonic operator"/>
          <p:cNvSpPr txBox="1"/>
          <p:nvPr/>
        </p:nvSpPr>
        <p:spPr>
          <a:xfrm>
            <a:off x="1613611" y="1896720"/>
            <a:ext cx="715190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Biharmonic operator</a:t>
            </a:r>
          </a:p>
        </p:txBody>
      </p:sp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50" y="3733792"/>
            <a:ext cx="2762552" cy="415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0700" y="3545015"/>
            <a:ext cx="1568615" cy="793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000" y="5321348"/>
            <a:ext cx="8156458" cy="2381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Ver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Valid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Validation</a:t>
            </a:r>
          </a:p>
        </p:txBody>
      </p:sp>
      <p:sp>
        <p:nvSpPr>
          <p:cNvPr id="186" name="Turek Benchmark1…"/>
          <p:cNvSpPr txBox="1"/>
          <p:nvPr/>
        </p:nvSpPr>
        <p:spPr>
          <a:xfrm>
            <a:off x="863600" y="2663141"/>
            <a:ext cx="8797367" cy="118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Turek Benchmark</a:t>
            </a:r>
            <a:r>
              <a:rPr baseline="31999"/>
              <a:t>1</a:t>
            </a:r>
            <a:endParaRPr baseline="31999"/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Interaction between a elastic flag and laminar/transient fluid flow</a:t>
            </a:r>
          </a:p>
        </p:txBody>
      </p:sp>
      <p:sp>
        <p:nvSpPr>
          <p:cNvPr id="187" name="1 Jaroslav Hron and Stefan Turek. Proposal for numerical benchmarking of fluidstructure"/>
          <p:cNvSpPr txBox="1"/>
          <p:nvPr/>
        </p:nvSpPr>
        <p:spPr>
          <a:xfrm>
            <a:off x="451982" y="8743949"/>
            <a:ext cx="98148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300"/>
            </a:pPr>
            <a:r>
              <a:rPr baseline="31999"/>
              <a:t>1</a:t>
            </a:r>
            <a:r>
              <a:t> </a:t>
            </a:r>
            <a:r>
              <a:rPr b="0" i="1">
                <a:latin typeface="+mn-lt"/>
                <a:ea typeface="+mn-ea"/>
                <a:cs typeface="+mn-cs"/>
                <a:sym typeface="Helvetica Neue Medium"/>
              </a:rPr>
              <a:t>Jaroslav Hron and Stefan Turek. Proposal for numerical benchmarking of fluidstructure</a:t>
            </a:r>
          </a:p>
        </p:txBody>
      </p:sp>
      <p:pic>
        <p:nvPicPr>
          <p:cNvPr id="188" name="turefig.png" descr="turefi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4788388"/>
            <a:ext cx="9651866" cy="3645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F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CFD</a:t>
            </a:r>
          </a:p>
        </p:txBody>
      </p:sp>
      <p:sp>
        <p:nvSpPr>
          <p:cNvPr id="191" name="Laminar/Transient flow…"/>
          <p:cNvSpPr txBox="1"/>
          <p:nvPr/>
        </p:nvSpPr>
        <p:spPr>
          <a:xfrm>
            <a:off x="965911" y="2324661"/>
            <a:ext cx="8699698" cy="191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Laminar/Transient flow 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Evaluation of lift and drag on the inner geometry</a:t>
            </a:r>
          </a:p>
        </p:txBody>
      </p:sp>
      <p:pic>
        <p:nvPicPr>
          <p:cNvPr id="19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711" y="5948486"/>
            <a:ext cx="8699699" cy="1819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F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CFD</a:t>
            </a:r>
          </a:p>
        </p:txBody>
      </p:sp>
      <p:sp>
        <p:nvSpPr>
          <p:cNvPr id="195" name="CFD-1"/>
          <p:cNvSpPr txBox="1"/>
          <p:nvPr/>
        </p:nvSpPr>
        <p:spPr>
          <a:xfrm>
            <a:off x="940358" y="2785720"/>
            <a:ext cx="10402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CFD-1</a:t>
            </a:r>
          </a:p>
        </p:txBody>
      </p:sp>
      <p:sp>
        <p:nvSpPr>
          <p:cNvPr id="196" name="CFD-2"/>
          <p:cNvSpPr txBox="1"/>
          <p:nvPr/>
        </p:nvSpPr>
        <p:spPr>
          <a:xfrm>
            <a:off x="940358" y="6271870"/>
            <a:ext cx="104028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CFD-2</a:t>
            </a:r>
          </a:p>
        </p:txBody>
      </p:sp>
      <p:pic>
        <p:nvPicPr>
          <p:cNvPr id="1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0700" y="6407181"/>
            <a:ext cx="7620000" cy="2187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336454" y="2872978"/>
            <a:ext cx="7608377" cy="218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FD-3"/>
          <p:cNvSpPr txBox="1"/>
          <p:nvPr/>
        </p:nvSpPr>
        <p:spPr>
          <a:xfrm>
            <a:off x="897991" y="2868270"/>
            <a:ext cx="11250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CFD-3</a:t>
            </a:r>
          </a:p>
        </p:txBody>
      </p:sp>
      <p:pic>
        <p:nvPicPr>
          <p:cNvPr id="20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37100" y="2338126"/>
            <a:ext cx="6350000" cy="2683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cfd3.mov" descr="cfd3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91005" y="5517356"/>
            <a:ext cx="11843895" cy="4445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2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xit" nodeType="afterEffect" presetSubtype="2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mediacall" nodeType="afterEffect" presetSubtype="0" presetID="1" grpId="1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5000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48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</p:childTnLst>
        </p:cTn>
      </p:par>
    </p:tnLst>
    <p:bldLst>
      <p:bldP build="whole" bldLvl="1" animBg="1" rev="0" advAuto="0" spid="195" grpId="1"/>
      <p:bldP build="whole" bldLvl="1" animBg="1" rev="0" advAuto="0" spid="196" grpId="3"/>
      <p:bldP build="whole" bldLvl="1" animBg="1" rev="0" advAuto="0" spid="197" grpId="4"/>
      <p:bldP build="whole" bldLvl="1" animBg="1" rev="0" advAuto="0" spid="198" grpId="2"/>
      <p:bldP build="whole" bldLvl="1" animBg="1" rev="0" advAuto="0" spid="196" grpId="6"/>
      <p:bldP build="whole" bldLvl="1" animBg="1" rev="0" advAuto="0" spid="195" grpId="5"/>
      <p:bldP build="whole" bldLvl="1" animBg="1" rev="0" advAuto="0" spid="197" grpId="8"/>
      <p:bldP build="whole" bldLvl="1" animBg="1" rev="0" advAuto="0" spid="198" grpId="7"/>
      <p:bldP build="whole" bldLvl="1" animBg="1" rev="0" advAuto="0" spid="199" grpId="9"/>
      <p:bldP build="whole" bldLvl="1" animBg="1" rev="0" advAuto="0" spid="200" grpId="10"/>
      <p:bldP build="whole" bldLvl="1" animBg="1" rev="0" advAuto="0" spid="201" grpId="1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CSM</a:t>
            </a:r>
          </a:p>
        </p:txBody>
      </p:sp>
      <p:pic>
        <p:nvPicPr>
          <p:cNvPr id="2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5073528"/>
            <a:ext cx="7438487" cy="151474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arge deformations…"/>
          <p:cNvSpPr txBox="1"/>
          <p:nvPr/>
        </p:nvSpPr>
        <p:spPr>
          <a:xfrm>
            <a:off x="244182" y="1842061"/>
            <a:ext cx="10345033" cy="1916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Large deformations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Deformation of the elastic flag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Finite-element pair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CSM</a:t>
            </a:r>
          </a:p>
        </p:txBody>
      </p:sp>
      <p:sp>
        <p:nvSpPr>
          <p:cNvPr id="208" name="CSM-1"/>
          <p:cNvSpPr txBox="1"/>
          <p:nvPr/>
        </p:nvSpPr>
        <p:spPr>
          <a:xfrm>
            <a:off x="1744726" y="2163420"/>
            <a:ext cx="11079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CSM-1</a:t>
            </a:r>
          </a:p>
        </p:txBody>
      </p:sp>
      <p:sp>
        <p:nvSpPr>
          <p:cNvPr id="209" name="CSM-2"/>
          <p:cNvSpPr txBox="1"/>
          <p:nvPr/>
        </p:nvSpPr>
        <p:spPr>
          <a:xfrm>
            <a:off x="1744726" y="5884520"/>
            <a:ext cx="11079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CSM-2</a:t>
            </a:r>
          </a:p>
        </p:txBody>
      </p:sp>
      <p:pic>
        <p:nvPicPr>
          <p:cNvPr id="2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2107926"/>
            <a:ext cx="6350000" cy="294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59300" y="5841727"/>
            <a:ext cx="6350000" cy="2945824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CSM-3"/>
          <p:cNvSpPr txBox="1"/>
          <p:nvPr/>
        </p:nvSpPr>
        <p:spPr>
          <a:xfrm>
            <a:off x="1744726" y="2379320"/>
            <a:ext cx="110794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CSM-3</a:t>
            </a:r>
          </a:p>
        </p:txBody>
      </p:sp>
      <p:pic>
        <p:nvPicPr>
          <p:cNvPr id="21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9300" y="2247626"/>
            <a:ext cx="6350000" cy="294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csm3.mov" descr="csm3.mov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317500" y="5690031"/>
            <a:ext cx="6631145" cy="267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csm3compare.png" descr="csm3compar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638800" y="5456343"/>
            <a:ext cx="7108967" cy="3080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xit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mediacall" nodeType="afterEffect" presetSubtype="0" presetID="1" grpId="1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8000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52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video>
          </p:childTnLst>
        </p:cTn>
      </p:par>
    </p:tnLst>
    <p:bldLst>
      <p:bldP build="whole" bldLvl="1" animBg="1" rev="0" advAuto="0" spid="211" grpId="4"/>
      <p:bldP build="whole" bldLvl="1" animBg="1" rev="0" advAuto="0" spid="209" grpId="8"/>
      <p:bldP build="whole" bldLvl="1" animBg="1" rev="0" advAuto="0" spid="211" grpId="6"/>
      <p:bldP build="whole" bldLvl="1" animBg="1" rev="0" advAuto="0" spid="210" grpId="2"/>
      <p:bldP build="whole" bldLvl="1" animBg="1" rev="0" advAuto="0" spid="210" grpId="5"/>
      <p:bldP build="whole" bldLvl="1" animBg="1" rev="0" advAuto="0" spid="208" grpId="1"/>
      <p:bldP build="whole" bldLvl="1" animBg="1" rev="0" advAuto="0" spid="214" grpId="11"/>
      <p:bldP build="whole" bldLvl="1" animBg="1" rev="0" advAuto="0" spid="212" grpId="9"/>
      <p:bldP build="whole" bldLvl="1" animBg="1" rev="0" advAuto="0" spid="215" grpId="13"/>
      <p:bldP build="whole" bldLvl="1" animBg="1" rev="0" advAuto="0" spid="209" grpId="3"/>
      <p:bldP build="whole" bldLvl="1" animBg="1" rev="0" advAuto="0" spid="208" grpId="7"/>
      <p:bldP build="whole" bldLvl="1" animBg="1" rev="0" advAuto="0" spid="213" grpId="1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SI"/>
          <p:cNvSpPr txBox="1"/>
          <p:nvPr>
            <p:ph type="title"/>
          </p:nvPr>
        </p:nvSpPr>
        <p:spPr>
          <a:xfrm>
            <a:off x="622300" y="-51765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FSI</a:t>
            </a:r>
          </a:p>
        </p:txBody>
      </p:sp>
      <p:sp>
        <p:nvSpPr>
          <p:cNvPr id="218" name="Fluid and solid equations together with interface coupling…"/>
          <p:cNvSpPr txBox="1"/>
          <p:nvPr/>
        </p:nvSpPr>
        <p:spPr>
          <a:xfrm>
            <a:off x="292811" y="2078538"/>
            <a:ext cx="9642393" cy="3372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Fluid and solid equations together with interface coupling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Lift, drag, and deformation of the elastic flag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Comparison of mesh lifting operators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4689509"/>
            <a:ext cx="7119588" cy="2951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SI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FSI-1</a:t>
            </a:r>
          </a:p>
        </p:txBody>
      </p:sp>
      <p:sp>
        <p:nvSpPr>
          <p:cNvPr id="222" name="Laminar flow and small deformations…"/>
          <p:cNvSpPr txBox="1"/>
          <p:nvPr/>
        </p:nvSpPr>
        <p:spPr>
          <a:xfrm>
            <a:off x="534111" y="2294841"/>
            <a:ext cx="9574874" cy="118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Laminar flow and small deformations 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Mesh lifting operator is not essential </a:t>
            </a:r>
          </a:p>
        </p:txBody>
      </p:sp>
      <p:pic>
        <p:nvPicPr>
          <p:cNvPr id="2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4765006"/>
            <a:ext cx="10298632" cy="1950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SI-2"/>
          <p:cNvSpPr txBox="1"/>
          <p:nvPr>
            <p:ph type="title"/>
          </p:nvPr>
        </p:nvSpPr>
        <p:spPr>
          <a:xfrm>
            <a:off x="952500" y="-228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FSI-2</a:t>
            </a:r>
          </a:p>
        </p:txBody>
      </p:sp>
      <p:sp>
        <p:nvSpPr>
          <p:cNvPr id="226" name="Large deformation"/>
          <p:cNvSpPr txBox="1"/>
          <p:nvPr/>
        </p:nvSpPr>
        <p:spPr>
          <a:xfrm>
            <a:off x="1435100" y="2087220"/>
            <a:ext cx="29321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Large deformation </a:t>
            </a:r>
          </a:p>
        </p:txBody>
      </p:sp>
      <p:pic>
        <p:nvPicPr>
          <p:cNvPr id="227" name="fsi2.mov" descr="fsi2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9900" y="2600749"/>
            <a:ext cx="8737380" cy="35276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3140" y="2460781"/>
            <a:ext cx="12213861" cy="1909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si2compare.png" descr="fsi2compar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3400" y="4676957"/>
            <a:ext cx="10556945" cy="5288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3140" y="244605"/>
            <a:ext cx="12213860" cy="1909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xit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000" fill="hold"/>
                                        <p:tgtEl>
                                          <p:spTgt spid="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227"/>
                </p:tgtEl>
              </p:cMediaNode>
            </p:video>
          </p:childTnLst>
        </p:cTn>
      </p:par>
    </p:tnLst>
    <p:bldLst>
      <p:bldP build="whole" bldLvl="1" animBg="1" rev="0" advAuto="0" spid="229" grpId="8"/>
      <p:bldP build="p" bldLvl="5" animBg="1" rev="0" advAuto="0" spid="226" grpId="1"/>
      <p:bldP build="p" bldLvl="5" animBg="1" rev="0" advAuto="0" spid="226" grpId="2"/>
      <p:bldP build="whole" bldLvl="1" animBg="1" rev="0" advAuto="0" spid="227" grpId="3"/>
      <p:bldP build="whole" bldLvl="1" animBg="1" rev="0" advAuto="0" spid="227" grpId="5"/>
      <p:bldP build="whole" bldLvl="1" animBg="1" rev="0" advAuto="0" spid="225" grpId="6"/>
      <p:bldP build="whole" bldLvl="1" animBg="1" rev="0" advAuto="0" spid="228" grpId="9"/>
      <p:bldP build="whole" bldLvl="1" animBg="1" rev="0" advAuto="0" spid="230" grpId="7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Objectives</a:t>
            </a:r>
          </a:p>
        </p:txBody>
      </p:sp>
      <p:sp>
        <p:nvSpPr>
          <p:cNvPr id="123" name="Implement a fluid-structure interaction solver by the finite element method…"/>
          <p:cNvSpPr txBox="1"/>
          <p:nvPr/>
        </p:nvSpPr>
        <p:spPr>
          <a:xfrm>
            <a:off x="1258011" y="3075891"/>
            <a:ext cx="7741411" cy="229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Implement a fluid-structure interaction solver by the finite element method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Compare the impact of mesh lifting operators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Improve computational efficiency of the implementation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SI-3"/>
          <p:cNvSpPr txBox="1"/>
          <p:nvPr>
            <p:ph type="title"/>
          </p:nvPr>
        </p:nvSpPr>
        <p:spPr>
          <a:xfrm>
            <a:off x="952500" y="123590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FSI-3</a:t>
            </a:r>
          </a:p>
        </p:txBody>
      </p:sp>
      <p:sp>
        <p:nvSpPr>
          <p:cNvPr id="233" name="Smaller deformations, but higher Re"/>
          <p:cNvSpPr txBox="1"/>
          <p:nvPr/>
        </p:nvSpPr>
        <p:spPr>
          <a:xfrm>
            <a:off x="500621" y="2538070"/>
            <a:ext cx="56027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33375" indent="-333375">
              <a:lnSpc>
                <a:spcPct val="200000"/>
              </a:lnSpc>
              <a:buSzPct val="80000"/>
              <a:buChar char="•"/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Smaller deformations, but higher Re </a:t>
            </a:r>
          </a:p>
        </p:txBody>
      </p:sp>
      <p:pic>
        <p:nvPicPr>
          <p:cNvPr id="2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2596674"/>
            <a:ext cx="11288816" cy="1764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si3.mov" descr="fsi3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57199" y="2543409"/>
            <a:ext cx="7930711" cy="3244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fsi3mesh.mov" descr="fsi3mesh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496619" y="6013661"/>
            <a:ext cx="6829962" cy="3871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fsi3compare.png" descr="fsi3compar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11269" y="4497661"/>
            <a:ext cx="11485477" cy="551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2000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2" presetClass="mediacall" nodeType="afterEffect" presetSubtype="0" presetID="1" grpId="6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2000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7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video fullScrn="0">
              <p:cMediaNode mute="0" showWhenStopped="1" numSld="1" vol="100000">
                <p:cTn id="38" fill="hold" display="0">
                  <p:stCondLst>
                    <p:cond delay="indefinite"/>
                  </p:stCondLst>
                </p:cTn>
                <p:tgtEl>
                  <p:spTgt spid="236"/>
                </p:tgtEl>
              </p:cMediaNode>
            </p:video>
          </p:childTnLst>
        </p:cTn>
      </p:par>
    </p:tnLst>
    <p:bldLst>
      <p:bldP build="whole" bldLvl="1" animBg="1" rev="0" advAuto="0" spid="234" grpId="9"/>
      <p:bldP build="whole" bldLvl="1" animBg="1" rev="0" advAuto="0" spid="236" grpId="5"/>
      <p:bldP build="whole" bldLvl="1" animBg="1" rev="0" advAuto="0" spid="236" grpId="8"/>
      <p:bldP build="whole" bldLvl="1" animBg="1" rev="0" advAuto="0" spid="235" grpId="3"/>
      <p:bldP build="whole" bldLvl="1" animBg="1" rev="0" advAuto="0" spid="237" grpId="10"/>
      <p:bldP build="whole" bldLvl="1" animBg="1" rev="0" advAuto="0" spid="233" grpId="1"/>
      <p:bldP build="whole" bldLvl="1" animBg="1" rev="0" advAuto="0" spid="233" grpId="2"/>
      <p:bldP build="whole" bldLvl="1" animBg="1" rev="0" advAuto="0" spid="235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mparing mesh lifting operators"/>
          <p:cNvSpPr txBox="1"/>
          <p:nvPr>
            <p:ph type="title"/>
          </p:nvPr>
        </p:nvSpPr>
        <p:spPr>
          <a:xfrm>
            <a:off x="952500" y="-4572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Comparing mesh lifting operators</a:t>
            </a:r>
          </a:p>
        </p:txBody>
      </p:sp>
      <p:pic>
        <p:nvPicPr>
          <p:cNvPr id="240" name="minjcompare.png" descr="minjcompa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307784"/>
            <a:ext cx="10656367" cy="6865232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omparing displacement, mesh regularity, and newton iterations."/>
          <p:cNvSpPr txBox="1"/>
          <p:nvPr/>
        </p:nvSpPr>
        <p:spPr>
          <a:xfrm>
            <a:off x="1753311" y="1636370"/>
            <a:ext cx="745454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Comparing displacement, mesh regularity, and newton iterations.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2"/>
      <p:bldP build="whole" bldLvl="1" animBg="1" rev="0" advAuto="0" spid="2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ng-term temporal st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Long-term temporal stability</a:t>
            </a:r>
          </a:p>
        </p:txBody>
      </p:sp>
      <p:pic>
        <p:nvPicPr>
          <p:cNvPr id="244" name="thetacheck.png" descr="thetache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2100" y="5141669"/>
            <a:ext cx="8351278" cy="421876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Centered Crank-Nicholson scheme suffered from long-term temporal stability…"/>
          <p:cNvSpPr txBox="1"/>
          <p:nvPr/>
        </p:nvSpPr>
        <p:spPr>
          <a:xfrm>
            <a:off x="1562100" y="3045106"/>
            <a:ext cx="11262891" cy="1009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15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Centered Crank-Nicholson scheme suffered from long-term temporal stability</a:t>
            </a:r>
          </a:p>
          <a:p>
            <a:pPr marL="333375" indent="-333375" algn="l">
              <a:lnSpc>
                <a:spcPct val="15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 shifted Crank-Nicholson scheme </a:t>
            </a:r>
          </a:p>
        </p:txBody>
      </p:sp>
      <p:pic>
        <p:nvPicPr>
          <p:cNvPr id="24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4350" y="3746500"/>
            <a:ext cx="1501388" cy="25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besttheta.png" descr="bestthet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67460" y="6019800"/>
            <a:ext cx="6940558" cy="2855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2"/>
      <p:bldP build="whole" bldLvl="1" animBg="1" rev="0" advAuto="0" spid="244" grpId="3"/>
      <p:bldP build="whole" bldLvl="1" animBg="1" rev="0" advAuto="0" spid="247" grpId="4"/>
      <p:bldP build="p" bldLvl="5" animBg="1" rev="0" advAuto="0" spid="2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Long-term temporal st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Long-term temporal stability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ptimisation of Newton sol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Optimisation of Newton solver</a:t>
            </a:r>
          </a:p>
        </p:txBody>
      </p:sp>
      <p:sp>
        <p:nvSpPr>
          <p:cNvPr id="252" name="The Newton solver uses roughly 98% of total simulation time"/>
          <p:cNvSpPr txBox="1"/>
          <p:nvPr/>
        </p:nvSpPr>
        <p:spPr>
          <a:xfrm>
            <a:off x="711911" y="2898714"/>
            <a:ext cx="856596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Newton solver uses roughly 98% of total simulation time </a:t>
            </a:r>
          </a:p>
        </p:txBody>
      </p:sp>
      <p:pic>
        <p:nvPicPr>
          <p:cNvPr id="2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776" y="3967185"/>
            <a:ext cx="4479038" cy="380103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The construction of the Jacobian matrix…"/>
          <p:cNvSpPr txBox="1"/>
          <p:nvPr/>
        </p:nvSpPr>
        <p:spPr>
          <a:xfrm>
            <a:off x="762711" y="4907569"/>
            <a:ext cx="7239811" cy="118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construction of the Jacobian matrix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LU factorization of the linear system </a:t>
            </a:r>
          </a:p>
        </p:txBody>
      </p:sp>
      <p:sp>
        <p:nvSpPr>
          <p:cNvPr id="255" name="Consistent methods…"/>
          <p:cNvSpPr txBox="1"/>
          <p:nvPr/>
        </p:nvSpPr>
        <p:spPr>
          <a:xfrm>
            <a:off x="765687" y="4954700"/>
            <a:ext cx="6929058" cy="1188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Consistent methods</a:t>
            </a:r>
          </a:p>
          <a:p>
            <a:pPr marL="333375" indent="-333375" algn="l">
              <a:lnSpc>
                <a:spcPct val="200000"/>
              </a:lnSpc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Jacobi-buffering</a:t>
            </a:r>
          </a:p>
        </p:txBody>
      </p:sp>
      <p:sp>
        <p:nvSpPr>
          <p:cNvPr id="256" name="Inonsistent methods…"/>
          <p:cNvSpPr txBox="1"/>
          <p:nvPr/>
        </p:nvSpPr>
        <p:spPr>
          <a:xfrm>
            <a:off x="765687" y="6656668"/>
            <a:ext cx="6929058" cy="192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Inonsistent methods</a:t>
            </a:r>
          </a:p>
          <a:p>
            <a:pPr marL="333375" indent="-333375" algn="l"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Reuse of Jacobian</a:t>
            </a:r>
          </a:p>
          <a:p>
            <a:pPr marL="333375" indent="-333375" algn="l"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Quadrature reduce</a:t>
            </a:r>
          </a:p>
          <a:p>
            <a:pPr marL="333375" indent="-333375" algn="l"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Combination</a:t>
            </a:r>
          </a:p>
        </p:txBody>
      </p:sp>
      <p:pic>
        <p:nvPicPr>
          <p:cNvPr id="25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2500" y="5826616"/>
            <a:ext cx="3306868" cy="269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Class="exit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Class="exit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Class="entr" nodeType="with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5" grpId="6"/>
      <p:bldP build="whole" bldLvl="1" animBg="1" rev="0" advAuto="0" spid="253" grpId="2"/>
      <p:bldP build="whole" bldLvl="1" animBg="1" rev="0" advAuto="0" spid="257" grpId="7"/>
      <p:bldP build="p" bldLvl="5" animBg="1" rev="0" advAuto="0" spid="256" grpId="8"/>
      <p:bldP build="whole" bldLvl="1" animBg="1" rev="0" advAuto="0" spid="252" grpId="1"/>
      <p:bldP build="p" bldLvl="5" animBg="1" rev="0" advAuto="0" spid="254" grpId="3"/>
      <p:bldP build="p" bldLvl="5" animBg="1" rev="0" advAuto="0" spid="254" grpId="5"/>
      <p:bldP build="whole" bldLvl="1" animBg="1" rev="0" advAuto="0" spid="252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ptimisation of Newton sol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Optimisation of Newton solver</a:t>
            </a:r>
          </a:p>
        </p:txBody>
      </p:sp>
      <p:sp>
        <p:nvSpPr>
          <p:cNvPr id="260" name="Running FSI-3 with time step 0.01, for T = 5…"/>
          <p:cNvSpPr txBox="1"/>
          <p:nvPr/>
        </p:nvSpPr>
        <p:spPr>
          <a:xfrm>
            <a:off x="610311" y="2678051"/>
            <a:ext cx="8970384" cy="1557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Running FSI-3 with time step 0.01, for T = 5</a:t>
            </a:r>
          </a:p>
          <a:p>
            <a:pPr marL="333375" indent="-333375" algn="l"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Comparing Newton iterations, time pr. timestep</a:t>
            </a:r>
          </a:p>
          <a:p>
            <a:pPr marL="333375" indent="-333375" algn="l">
              <a:buSzPct val="80000"/>
              <a:buChar char="-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Time used pr. timestep</a:t>
            </a:r>
          </a:p>
        </p:txBody>
      </p:sp>
      <p:pic>
        <p:nvPicPr>
          <p:cNvPr id="261" name="lap_compareit.png" descr="lap_compare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55" y="4954232"/>
            <a:ext cx="12808290" cy="476315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Laplace mesh lifting operator"/>
          <p:cNvSpPr txBox="1"/>
          <p:nvPr/>
        </p:nvSpPr>
        <p:spPr>
          <a:xfrm>
            <a:off x="661111" y="4500220"/>
            <a:ext cx="53553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Laplace mesh lifting operator</a:t>
            </a:r>
          </a:p>
        </p:txBody>
      </p:sp>
      <p:sp>
        <p:nvSpPr>
          <p:cNvPr id="263" name="Biharmonic mesh lifting operator"/>
          <p:cNvSpPr txBox="1"/>
          <p:nvPr/>
        </p:nvSpPr>
        <p:spPr>
          <a:xfrm>
            <a:off x="534111" y="4773270"/>
            <a:ext cx="535539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Biharmonic mesh lifting operator</a:t>
            </a:r>
          </a:p>
        </p:txBody>
      </p:sp>
      <p:pic>
        <p:nvPicPr>
          <p:cNvPr id="264" name="bi_compareit.png" descr="bi_comparei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3501" y="5134540"/>
            <a:ext cx="13956410" cy="4885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xit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xit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xit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85 -0.466370" origin="layout" pathEditMode="relative">
                                      <p:cBhvr>
                                        <p:cTn id="40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1858 -0.492457" origin="layout" pathEditMode="relative">
                                      <p:cBhvr>
                                        <p:cTn id="4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0" grpId="1"/>
      <p:bldP build="whole" bldLvl="1" animBg="1" rev="0" advAuto="0" spid="259" grpId="4"/>
      <p:bldP build="whole" bldLvl="1" animBg="1" rev="0" advAuto="0" spid="264" grpId="9"/>
      <p:bldP build="whole" bldLvl="1" animBg="1" rev="0" advAuto="0" spid="261" grpId="3"/>
      <p:bldP build="whole" bldLvl="1" animBg="1" rev="0" advAuto="0" spid="262" grpId="2"/>
      <p:bldP build="p" bldLvl="5" animBg="1" rev="0" advAuto="0" spid="260" grpId="5"/>
      <p:bldP build="whole" bldLvl="1" animBg="1" rev="0" advAuto="0" spid="263" grpId="8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t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57018"/>
            <a:ext cx="13004800" cy="1697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43918"/>
            <a:ext cx="13004800" cy="16972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luid-structure interaction"/>
          <p:cNvSpPr txBox="1"/>
          <p:nvPr>
            <p:ph type="title"/>
          </p:nvPr>
        </p:nvSpPr>
        <p:spPr>
          <a:xfrm>
            <a:off x="952500" y="254000"/>
            <a:ext cx="12174588" cy="215900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Fluid-structure interaction</a:t>
            </a:r>
          </a:p>
        </p:txBody>
      </p:sp>
      <p:sp>
        <p:nvSpPr>
          <p:cNvPr id="126" name="Fish swimming…"/>
          <p:cNvSpPr txBox="1"/>
          <p:nvPr>
            <p:ph type="body" sz="quarter" idx="1"/>
          </p:nvPr>
        </p:nvSpPr>
        <p:spPr>
          <a:xfrm>
            <a:off x="952500" y="2590800"/>
            <a:ext cx="5334000" cy="21590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Fish swimming</a:t>
            </a:r>
          </a:p>
          <a:p>
            <a:pPr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Bending of a tree</a:t>
            </a:r>
          </a:p>
        </p:txBody>
      </p:sp>
      <p:sp>
        <p:nvSpPr>
          <p:cNvPr id="127" name="Engineering applications…"/>
          <p:cNvSpPr txBox="1"/>
          <p:nvPr/>
        </p:nvSpPr>
        <p:spPr>
          <a:xfrm>
            <a:off x="947572" y="5035729"/>
            <a:ext cx="4317048" cy="219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8937" indent="-388937" algn="l">
              <a:spcBef>
                <a:spcPts val="3200"/>
              </a:spcBef>
              <a:buSzPct val="80000"/>
              <a:buChar char="•"/>
              <a:defRPr b="0"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Engineering applications</a:t>
            </a:r>
          </a:p>
          <a:p>
            <a:pPr marL="388937" indent="-388937" algn="l">
              <a:spcBef>
                <a:spcPts val="3200"/>
              </a:spcBef>
              <a:buSzPct val="80000"/>
              <a:buChar char="•"/>
              <a:defRPr b="0"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Airbag development</a:t>
            </a:r>
          </a:p>
          <a:p>
            <a:pPr marL="388937" indent="-388937" algn="l">
              <a:spcBef>
                <a:spcPts val="3200"/>
              </a:spcBef>
              <a:buSzPct val="80000"/>
              <a:buChar char="•"/>
              <a:defRPr b="0"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Subsea jumper design</a:t>
            </a:r>
          </a:p>
        </p:txBody>
      </p:sp>
      <p:pic>
        <p:nvPicPr>
          <p:cNvPr id="128" name="airbag.jpg" descr="airba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5000" y="2400300"/>
            <a:ext cx="3175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jumper.jpg" descr="jum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77716" y="5742893"/>
            <a:ext cx="5075568" cy="2855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6" grpId="1"/>
      <p:bldP build="p" bldLvl="5" animBg="1" rev="0" advAuto="0" spid="127" grpId="2"/>
      <p:bldP build="whole" bldLvl="1" animBg="1" rev="0" advAuto="0" spid="129" grpId="4"/>
      <p:bldP build="whole" bldLvl="1" animBg="1" rev="0" advAuto="0" spid="128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verning equations"/>
          <p:cNvSpPr txBox="1"/>
          <p:nvPr>
            <p:ph type="title" idx="4294967295"/>
          </p:nvPr>
        </p:nvSpPr>
        <p:spPr>
          <a:xfrm>
            <a:off x="952500" y="-101600"/>
            <a:ext cx="11099800" cy="2045147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Governing equations </a:t>
            </a:r>
          </a:p>
        </p:txBody>
      </p:sp>
      <p:sp>
        <p:nvSpPr>
          <p:cNvPr id="132" name="Structure - Lagrangian description of motion"/>
          <p:cNvSpPr txBox="1"/>
          <p:nvPr>
            <p:ph type="body" sz="quarter" idx="4294967295"/>
          </p:nvPr>
        </p:nvSpPr>
        <p:spPr>
          <a:xfrm>
            <a:off x="1394172" y="6127303"/>
            <a:ext cx="11099801" cy="582514"/>
          </a:xfrm>
          <a:prstGeom prst="rect">
            <a:avLst/>
          </a:prstGeom>
        </p:spPr>
        <p:txBody>
          <a:bodyPr/>
          <a:lstStyle>
            <a:lvl1pPr marL="0" indent="0" defTabSz="572516">
              <a:spcBef>
                <a:spcPts val="4100"/>
              </a:spcBef>
              <a:buSzTx/>
              <a:buNone/>
              <a:defRPr sz="3136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Structure - Lagrangian description of motion </a:t>
            </a:r>
          </a:p>
        </p:txBody>
      </p:sp>
      <p:sp>
        <p:nvSpPr>
          <p:cNvPr id="133" name="Fluid - Eulerian description of motion"/>
          <p:cNvSpPr txBox="1"/>
          <p:nvPr/>
        </p:nvSpPr>
        <p:spPr>
          <a:xfrm>
            <a:off x="1394172" y="2064816"/>
            <a:ext cx="11099801" cy="582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2516">
              <a:spcBef>
                <a:spcPts val="4100"/>
              </a:spcBef>
              <a:defRPr b="0" sz="3136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Fluid - Eulerian description of motion</a:t>
            </a:r>
          </a:p>
        </p:txBody>
      </p:sp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800" y="3035300"/>
            <a:ext cx="9093200" cy="166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6750" y="5086970"/>
            <a:ext cx="4889500" cy="5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P is the first Piola-Kirchhoff stress tensor"/>
          <p:cNvSpPr txBox="1"/>
          <p:nvPr/>
        </p:nvSpPr>
        <p:spPr>
          <a:xfrm>
            <a:off x="1337807" y="8487537"/>
            <a:ext cx="608738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 is the first Piola-Kirchhoff stress tensor</a:t>
            </a:r>
          </a:p>
        </p:txBody>
      </p:sp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8803" y="7195693"/>
            <a:ext cx="6087385" cy="990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racking the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Tracking the interface</a:t>
            </a:r>
          </a:p>
        </p:txBody>
      </p:sp>
      <p:sp>
        <p:nvSpPr>
          <p:cNvPr id="140" name="Does not share the same description of motion…"/>
          <p:cNvSpPr txBox="1"/>
          <p:nvPr/>
        </p:nvSpPr>
        <p:spPr>
          <a:xfrm>
            <a:off x="1448511" y="3554632"/>
            <a:ext cx="9159793" cy="264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Does not share the same description of motion              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fluid and solid domain will not match at the interface</a:t>
            </a:r>
          </a:p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Redefined of a transformed coordinate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rbitrary Lagrangian-Eulerian"/>
          <p:cNvSpPr txBox="1"/>
          <p:nvPr>
            <p:ph type="title"/>
          </p:nvPr>
        </p:nvSpPr>
        <p:spPr>
          <a:xfrm>
            <a:off x="952500" y="254000"/>
            <a:ext cx="11265595" cy="215900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Arbitrary Lagrangian-Eulerian</a:t>
            </a:r>
          </a:p>
        </p:txBody>
      </p:sp>
      <p:sp>
        <p:nvSpPr>
          <p:cNvPr id="143" name="The solid is defined in the Lagrangian description of motion…"/>
          <p:cNvSpPr txBox="1"/>
          <p:nvPr/>
        </p:nvSpPr>
        <p:spPr>
          <a:xfrm>
            <a:off x="1211275" y="2542491"/>
            <a:ext cx="9371335" cy="1557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lnSpc>
                <a:spcPct val="200000"/>
              </a:lnSpc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solid is defined in the Lagrangian description of motion</a:t>
            </a:r>
          </a:p>
          <a:p>
            <a: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The fluid is mapped on an artificial coordinate system «similar» to the Lagrangian</a:t>
            </a:r>
          </a:p>
        </p:txBody>
      </p:sp>
      <p:pic>
        <p:nvPicPr>
          <p:cNvPr id="144" name="WdomainV.png" descr="WdomainV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4381500"/>
            <a:ext cx="3772640" cy="3430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WdomainW.png" descr="Wdomain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6912" y="4382174"/>
            <a:ext cx="2210976" cy="3097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8600" y="3643955"/>
            <a:ext cx="1795249" cy="35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3200" y="4464050"/>
            <a:ext cx="1622024" cy="4198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2" name="Grupper"/>
          <p:cNvGrpSpPr/>
          <p:nvPr/>
        </p:nvGrpSpPr>
        <p:grpSpPr>
          <a:xfrm>
            <a:off x="1689100" y="6184900"/>
            <a:ext cx="9786462" cy="2144651"/>
            <a:chOff x="0" y="0"/>
            <a:chExt cx="9786461" cy="2144650"/>
          </a:xfrm>
        </p:grpSpPr>
        <p:pic>
          <p:nvPicPr>
            <p:cNvPr id="148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4660" y="0"/>
              <a:ext cx="2761562" cy="81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336709"/>
              <a:ext cx="4302534" cy="807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245100" y="26081"/>
              <a:ext cx="4305300" cy="815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pasted-image.png" descr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5245100" y="1387133"/>
              <a:ext cx="4541362" cy="707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xit" nodeType="with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xit" nodeType="with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26 -0.222539" origin="layout" pathEditMode="relative">
                                      <p:cBhvr>
                                        <p:cTn id="3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74 -0.217199" origin="layout" pathEditMode="relative">
                                      <p:cBhvr>
                                        <p:cTn id="4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8"/>
      <p:bldP build="p" bldLvl="5" animBg="1" rev="0" advAuto="0" spid="143" grpId="4"/>
      <p:bldP build="whole" bldLvl="1" animBg="1" rev="0" advAuto="0" spid="146" grpId="7"/>
      <p:bldP build="whole" bldLvl="1" animBg="1" rev="0" advAuto="0" spid="144" grpId="2"/>
      <p:bldP build="whole" bldLvl="1" animBg="1" rev="0" advAuto="0" spid="152" grpId="9"/>
      <p:bldP build="whole" bldLvl="1" animBg="1" rev="0" advAuto="0" spid="145" grpId="3"/>
      <p:bldP build="p" bldLvl="5" animBg="1" rev="0" advAuto="0" spid="14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avier-Stokes in 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Navier-Stokes in ALE</a:t>
            </a:r>
          </a:p>
        </p:txBody>
      </p:sp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699" y="2681063"/>
            <a:ext cx="8570034" cy="109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8050" y="4406900"/>
            <a:ext cx="4929660" cy="43577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he interface is tracked easily"/>
          <p:cNvSpPr txBox="1"/>
          <p:nvPr/>
        </p:nvSpPr>
        <p:spPr>
          <a:xfrm>
            <a:off x="1021234" y="5473943"/>
            <a:ext cx="470329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The interface is tracked easily </a:t>
            </a:r>
          </a:p>
        </p:txBody>
      </p:sp>
      <p:sp>
        <p:nvSpPr>
          <p:cNvPr id="158" name="Degeneration of mesh due to large deformations…"/>
          <p:cNvSpPr txBox="1"/>
          <p:nvPr/>
        </p:nvSpPr>
        <p:spPr>
          <a:xfrm>
            <a:off x="7022223" y="5446370"/>
            <a:ext cx="4408902" cy="340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Degeneration of mesh due to large deformations</a:t>
            </a: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Auxiliary equations needed to ensure a smooth evolution of fluid mesh cells</a:t>
            </a:r>
          </a:p>
          <a:p>
            <a: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  <a:p>
            <a:pPr algn="l"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erface Conditions"/>
          <p:cNvSpPr txBox="1"/>
          <p:nvPr>
            <p:ph type="title"/>
          </p:nvPr>
        </p:nvSpPr>
        <p:spPr>
          <a:xfrm>
            <a:off x="952500" y="-292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Interface Conditions</a:t>
            </a:r>
          </a:p>
        </p:txBody>
      </p:sp>
      <p:pic>
        <p:nvPicPr>
          <p:cNvPr id="161" name="2domains.png" descr="2domai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1771650"/>
            <a:ext cx="9499600" cy="3073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Kinematic boundary condition"/>
          <p:cNvSpPr txBox="1"/>
          <p:nvPr/>
        </p:nvSpPr>
        <p:spPr>
          <a:xfrm>
            <a:off x="1511300" y="5776967"/>
            <a:ext cx="559065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Kinematic boundary condition                                                      </a:t>
            </a:r>
          </a:p>
        </p:txBody>
      </p:sp>
      <p:sp>
        <p:nvSpPr>
          <p:cNvPr id="163" name="Dynamic boundary condition"/>
          <p:cNvSpPr txBox="1"/>
          <p:nvPr/>
        </p:nvSpPr>
        <p:spPr>
          <a:xfrm>
            <a:off x="1535429" y="7169943"/>
            <a:ext cx="41681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Dynamic boundary condition</a:t>
            </a:r>
          </a:p>
        </p:txBody>
      </p:sp>
      <p:pic>
        <p:nvPicPr>
          <p:cNvPr id="16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53400" y="5836046"/>
            <a:ext cx="1549400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8300" y="7169943"/>
            <a:ext cx="2046668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Geometric boundary condition"/>
          <p:cNvSpPr txBox="1"/>
          <p:nvPr/>
        </p:nvSpPr>
        <p:spPr>
          <a:xfrm>
            <a:off x="1416862" y="8411820"/>
            <a:ext cx="44052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Geometric boundary condition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esh lifting ope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Mesh lifting operators </a:t>
            </a:r>
          </a:p>
          <a:p>
            <a:pPr>
              <a:defRPr sz="6400"/>
            </a:pPr>
            <a:r>
              <a:t> </a:t>
            </a:r>
          </a:p>
        </p:txBody>
      </p:sp>
      <p:sp>
        <p:nvSpPr>
          <p:cNvPr id="169" name="Laplacian"/>
          <p:cNvSpPr txBox="1"/>
          <p:nvPr/>
        </p:nvSpPr>
        <p:spPr>
          <a:xfrm>
            <a:off x="1169111" y="3484220"/>
            <a:ext cx="38068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Laplacian </a:t>
            </a:r>
          </a:p>
        </p:txBody>
      </p:sp>
      <p:sp>
        <p:nvSpPr>
          <p:cNvPr id="170" name="Linear elasticity"/>
          <p:cNvSpPr txBox="1"/>
          <p:nvPr/>
        </p:nvSpPr>
        <p:spPr>
          <a:xfrm>
            <a:off x="978611" y="6649695"/>
            <a:ext cx="35020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Linear elasticity</a:t>
            </a:r>
          </a:p>
        </p:txBody>
      </p:sp>
      <p:sp>
        <p:nvSpPr>
          <p:cNvPr id="171" name="Mesh regularity vs computational efficiency"/>
          <p:cNvSpPr txBox="1"/>
          <p:nvPr/>
        </p:nvSpPr>
        <p:spPr>
          <a:xfrm>
            <a:off x="1131011" y="1761441"/>
            <a:ext cx="833627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33375" indent="-333375" algn="l">
              <a:buSzPct val="80000"/>
              <a:buChar char="•"/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Mesh regularity vs computational efficiency</a:t>
            </a:r>
          </a:p>
        </p:txBody>
      </p:sp>
      <p:pic>
        <p:nvPicPr>
          <p:cNvPr id="17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50" y="4197881"/>
            <a:ext cx="1372883" cy="787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111" y="4436676"/>
            <a:ext cx="3806892" cy="145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0000" y="7456108"/>
            <a:ext cx="7543754" cy="2071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3750" y="6960808"/>
            <a:ext cx="1372883" cy="1050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